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80" r:id="rId5"/>
  </p:sldMasterIdLst>
  <p:notesMasterIdLst>
    <p:notesMasterId r:id="rId34"/>
  </p:notesMasterIdLst>
  <p:handoutMasterIdLst>
    <p:handoutMasterId r:id="rId35"/>
  </p:handoutMasterIdLst>
  <p:sldIdLst>
    <p:sldId id="1367" r:id="rId6"/>
    <p:sldId id="1432" r:id="rId7"/>
    <p:sldId id="1481" r:id="rId8"/>
    <p:sldId id="1469" r:id="rId9"/>
    <p:sldId id="1474" r:id="rId10"/>
    <p:sldId id="1480" r:id="rId11"/>
    <p:sldId id="1482" r:id="rId12"/>
    <p:sldId id="1483" r:id="rId13"/>
    <p:sldId id="1472" r:id="rId14"/>
    <p:sldId id="1485" r:id="rId15"/>
    <p:sldId id="1486" r:id="rId16"/>
    <p:sldId id="1473" r:id="rId17"/>
    <p:sldId id="1475" r:id="rId18"/>
    <p:sldId id="1487" r:id="rId19"/>
    <p:sldId id="1488" r:id="rId20"/>
    <p:sldId id="1489" r:id="rId21"/>
    <p:sldId id="1484" r:id="rId22"/>
    <p:sldId id="1479" r:id="rId23"/>
    <p:sldId id="1496" r:id="rId24"/>
    <p:sldId id="1491" r:id="rId25"/>
    <p:sldId id="1492" r:id="rId26"/>
    <p:sldId id="1493" r:id="rId27"/>
    <p:sldId id="1494" r:id="rId28"/>
    <p:sldId id="1490" r:id="rId29"/>
    <p:sldId id="1471" r:id="rId30"/>
    <p:sldId id="1476" r:id="rId31"/>
    <p:sldId id="1478" r:id="rId32"/>
    <p:sldId id="1470" r:id="rId33"/>
  </p:sldIdLst>
  <p:sldSz cx="12192000" cy="6858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Open Sans Light" panose="020B0604020202020204" charset="0"/>
      <p:regular r:id="rId40"/>
      <p:italic r:id="rId41"/>
    </p:embeddedFont>
  </p:embeddedFontLst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mpany" id="{464E5966-DE6C-4085-9AF2-9F12EC3E7DA7}">
          <p14:sldIdLst>
            <p14:sldId id="1367"/>
            <p14:sldId id="1432"/>
            <p14:sldId id="1481"/>
            <p14:sldId id="1469"/>
            <p14:sldId id="1474"/>
            <p14:sldId id="1480"/>
            <p14:sldId id="1482"/>
            <p14:sldId id="1483"/>
            <p14:sldId id="1472"/>
            <p14:sldId id="1485"/>
            <p14:sldId id="1486"/>
            <p14:sldId id="1473"/>
            <p14:sldId id="1475"/>
            <p14:sldId id="1487"/>
            <p14:sldId id="1488"/>
            <p14:sldId id="1489"/>
            <p14:sldId id="1484"/>
            <p14:sldId id="1479"/>
            <p14:sldId id="1496"/>
            <p14:sldId id="1491"/>
            <p14:sldId id="1492"/>
            <p14:sldId id="1493"/>
            <p14:sldId id="1494"/>
            <p14:sldId id="1490"/>
            <p14:sldId id="1471"/>
            <p14:sldId id="1476"/>
            <p14:sldId id="1478"/>
            <p14:sldId id="1470"/>
          </p14:sldIdLst>
        </p14:section>
        <p14:section name="Your slides goes here!" id="{29F570E9-AAF3-4F3B-BAF3-40BEFFBC8092}">
          <p14:sldIdLst/>
        </p14:section>
        <p14:section name="Employment" id="{2460DF08-62A9-4E8E-8E82-9A6B974190C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A8"/>
    <a:srgbClr val="FF5800"/>
    <a:srgbClr val="8C0022"/>
    <a:srgbClr val="FF3C00"/>
    <a:srgbClr val="BA0B35"/>
    <a:srgbClr val="F57308"/>
    <a:srgbClr val="F25B07"/>
    <a:srgbClr val="F04407"/>
    <a:srgbClr val="ED2C07"/>
    <a:srgbClr val="EA14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79A05-7C2F-41F7-BBC3-7C2859A39CC9}" v="220" dt="2020-07-28T03:10:02.515"/>
    <p1510:client id="{1F2B7330-A885-4157-64BB-F732F76AA51D}" v="1" dt="2020-08-11T06:00:56.618"/>
    <p1510:client id="{2541E5C3-4CC9-4006-A9C4-B5CDA2935B3C}" v="4" dt="2020-08-11T06:41:16.258"/>
    <p1510:client id="{3E62073A-8FF0-9668-DFC4-5BD0562F31FF}" v="8" dt="2020-07-28T03:37:17.492"/>
    <p1510:client id="{4414649D-D0F1-A54E-EB1B-CE8A8F608731}" v="35" dt="2020-07-28T03:54:17.343"/>
    <p1510:client id="{D8FD0085-8727-75F8-848D-12A459A5B171}" v="21" dt="2020-07-28T04:33:59.3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Inget format, tabellrutnät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just format 1 - Dekorfärg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570"/>
        <p:guide pos="3984"/>
        <p:guide orient="horz" pos="1094"/>
        <p:guide pos="33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h Le Nguyen Quang" userId="S::linh.le.nguyen.quang@preciofishbone.se::58e68e00-d740-4bef-a9a5-de9cebdc9bde" providerId="AD" clId="Web-{4414649D-D0F1-A54E-EB1B-CE8A8F608731}"/>
    <pc:docChg chg="modSld">
      <pc:chgData name="Linh Le Nguyen Quang" userId="S::linh.le.nguyen.quang@preciofishbone.se::58e68e00-d740-4bef-a9a5-de9cebdc9bde" providerId="AD" clId="Web-{4414649D-D0F1-A54E-EB1B-CE8A8F608731}" dt="2020-07-28T03:54:17.343" v="34" actId="20577"/>
      <pc:docMkLst>
        <pc:docMk/>
      </pc:docMkLst>
      <pc:sldChg chg="modSp">
        <pc:chgData name="Linh Le Nguyen Quang" userId="S::linh.le.nguyen.quang@preciofishbone.se::58e68e00-d740-4bef-a9a5-de9cebdc9bde" providerId="AD" clId="Web-{4414649D-D0F1-A54E-EB1B-CE8A8F608731}" dt="2020-07-28T03:54:17.343" v="34" actId="20577"/>
        <pc:sldMkLst>
          <pc:docMk/>
          <pc:sldMk cId="1403262004" sldId="1471"/>
        </pc:sldMkLst>
        <pc:spChg chg="mod">
          <ac:chgData name="Linh Le Nguyen Quang" userId="S::linh.le.nguyen.quang@preciofishbone.se::58e68e00-d740-4bef-a9a5-de9cebdc9bde" providerId="AD" clId="Web-{4414649D-D0F1-A54E-EB1B-CE8A8F608731}" dt="2020-07-28T03:54:17.343" v="34" actId="20577"/>
          <ac:spMkLst>
            <pc:docMk/>
            <pc:sldMk cId="1403262004" sldId="1471"/>
            <ac:spMk id="3" creationId="{00000000-0000-0000-0000-000000000000}"/>
          </ac:spMkLst>
        </pc:spChg>
      </pc:sldChg>
    </pc:docChg>
  </pc:docChgLst>
  <pc:docChgLst>
    <pc:chgData name="Linh Le Nguyen Quang" userId="S::linh.le.nguyen.quang@preciofishbone.se::58e68e00-d740-4bef-a9a5-de9cebdc9bde" providerId="AD" clId="Web-{3E62073A-8FF0-9668-DFC4-5BD0562F31FF}"/>
    <pc:docChg chg="modSld">
      <pc:chgData name="Linh Le Nguyen Quang" userId="S::linh.le.nguyen.quang@preciofishbone.se::58e68e00-d740-4bef-a9a5-de9cebdc9bde" providerId="AD" clId="Web-{3E62073A-8FF0-9668-DFC4-5BD0562F31FF}" dt="2020-07-28T03:37:17.460" v="5" actId="20577"/>
      <pc:docMkLst>
        <pc:docMk/>
      </pc:docMkLst>
      <pc:sldChg chg="modSp">
        <pc:chgData name="Linh Le Nguyen Quang" userId="S::linh.le.nguyen.quang@preciofishbone.se::58e68e00-d740-4bef-a9a5-de9cebdc9bde" providerId="AD" clId="Web-{3E62073A-8FF0-9668-DFC4-5BD0562F31FF}" dt="2020-07-28T03:37:10.304" v="0" actId="20577"/>
        <pc:sldMkLst>
          <pc:docMk/>
          <pc:sldMk cId="1914408744" sldId="1493"/>
        </pc:sldMkLst>
        <pc:spChg chg="mod">
          <ac:chgData name="Linh Le Nguyen Quang" userId="S::linh.le.nguyen.quang@preciofishbone.se::58e68e00-d740-4bef-a9a5-de9cebdc9bde" providerId="AD" clId="Web-{3E62073A-8FF0-9668-DFC4-5BD0562F31FF}" dt="2020-07-28T03:37:10.304" v="0" actId="20577"/>
          <ac:spMkLst>
            <pc:docMk/>
            <pc:sldMk cId="1914408744" sldId="1493"/>
            <ac:spMk id="2" creationId="{82BFB348-4A2C-423A-A9F9-369919EB4280}"/>
          </ac:spMkLst>
        </pc:spChg>
      </pc:sldChg>
      <pc:sldChg chg="modSp">
        <pc:chgData name="Linh Le Nguyen Quang" userId="S::linh.le.nguyen.quang@preciofishbone.se::58e68e00-d740-4bef-a9a5-de9cebdc9bde" providerId="AD" clId="Web-{3E62073A-8FF0-9668-DFC4-5BD0562F31FF}" dt="2020-07-28T03:37:14.148" v="3" actId="20577"/>
        <pc:sldMkLst>
          <pc:docMk/>
          <pc:sldMk cId="3740675640" sldId="1494"/>
        </pc:sldMkLst>
        <pc:spChg chg="mod">
          <ac:chgData name="Linh Le Nguyen Quang" userId="S::linh.le.nguyen.quang@preciofishbone.se::58e68e00-d740-4bef-a9a5-de9cebdc9bde" providerId="AD" clId="Web-{3E62073A-8FF0-9668-DFC4-5BD0562F31FF}" dt="2020-07-28T03:37:14.148" v="3" actId="20577"/>
          <ac:spMkLst>
            <pc:docMk/>
            <pc:sldMk cId="3740675640" sldId="1494"/>
            <ac:spMk id="2" creationId="{D90FDF06-52D8-4B51-B891-80D765B17E3F}"/>
          </ac:spMkLst>
        </pc:spChg>
      </pc:sldChg>
    </pc:docChg>
  </pc:docChgLst>
  <pc:docChgLst>
    <pc:chgData name="Thien Nguyen Hoan" userId="S::thien.nguyen.hoan@preciofishbone.se::b043ffff-956e-40c2-838a-ee70fb2332c7" providerId="AD" clId="Web-{1F2B7330-A885-4157-64BB-F732F76AA51D}"/>
    <pc:docChg chg="sldOrd">
      <pc:chgData name="Thien Nguyen Hoan" userId="S::thien.nguyen.hoan@preciofishbone.se::b043ffff-956e-40c2-838a-ee70fb2332c7" providerId="AD" clId="Web-{1F2B7330-A885-4157-64BB-F732F76AA51D}" dt="2020-08-11T06:00:56.618" v="0"/>
      <pc:docMkLst>
        <pc:docMk/>
      </pc:docMkLst>
      <pc:sldChg chg="ord">
        <pc:chgData name="Thien Nguyen Hoan" userId="S::thien.nguyen.hoan@preciofishbone.se::b043ffff-956e-40c2-838a-ee70fb2332c7" providerId="AD" clId="Web-{1F2B7330-A885-4157-64BB-F732F76AA51D}" dt="2020-08-11T06:00:56.618" v="0"/>
        <pc:sldMkLst>
          <pc:docMk/>
          <pc:sldMk cId="499973400" sldId="1470"/>
        </pc:sldMkLst>
      </pc:sldChg>
    </pc:docChg>
  </pc:docChgLst>
  <pc:docChgLst>
    <pc:chgData name="Linh Le Nguyen Quang" userId="S::linh.le.nguyen.quang@preciofishbone.se::58e68e00-d740-4bef-a9a5-de9cebdc9bde" providerId="AD" clId="Web-{D8FD0085-8727-75F8-848D-12A459A5B171}"/>
    <pc:docChg chg="modSld sldOrd">
      <pc:chgData name="Linh Le Nguyen Quang" userId="S::linh.le.nguyen.quang@preciofishbone.se::58e68e00-d740-4bef-a9a5-de9cebdc9bde" providerId="AD" clId="Web-{D8FD0085-8727-75F8-848D-12A459A5B171}" dt="2020-07-28T04:33:59.381" v="20" actId="20577"/>
      <pc:docMkLst>
        <pc:docMk/>
      </pc:docMkLst>
      <pc:sldChg chg="modSp ord">
        <pc:chgData name="Linh Le Nguyen Quang" userId="S::linh.le.nguyen.quang@preciofishbone.se::58e68e00-d740-4bef-a9a5-de9cebdc9bde" providerId="AD" clId="Web-{D8FD0085-8727-75F8-848D-12A459A5B171}" dt="2020-07-28T04:02:15" v="1" actId="14100"/>
        <pc:sldMkLst>
          <pc:docMk/>
          <pc:sldMk cId="499973400" sldId="1470"/>
        </pc:sldMkLst>
        <pc:spChg chg="mod">
          <ac:chgData name="Linh Le Nguyen Quang" userId="S::linh.le.nguyen.quang@preciofishbone.se::58e68e00-d740-4bef-a9a5-de9cebdc9bde" providerId="AD" clId="Web-{D8FD0085-8727-75F8-848D-12A459A5B171}" dt="2020-07-28T04:02:15" v="1" actId="14100"/>
          <ac:spMkLst>
            <pc:docMk/>
            <pc:sldMk cId="499973400" sldId="1470"/>
            <ac:spMk id="3" creationId="{00000000-0000-0000-0000-000000000000}"/>
          </ac:spMkLst>
        </pc:spChg>
      </pc:sldChg>
      <pc:sldChg chg="modSp">
        <pc:chgData name="Linh Le Nguyen Quang" userId="S::linh.le.nguyen.quang@preciofishbone.se::58e68e00-d740-4bef-a9a5-de9cebdc9bde" providerId="AD" clId="Web-{D8FD0085-8727-75F8-848D-12A459A5B171}" dt="2020-07-28T04:33:59.378" v="19" actId="20577"/>
        <pc:sldMkLst>
          <pc:docMk/>
          <pc:sldMk cId="362884942" sldId="1482"/>
        </pc:sldMkLst>
        <pc:spChg chg="mod">
          <ac:chgData name="Linh Le Nguyen Quang" userId="S::linh.le.nguyen.quang@preciofishbone.se::58e68e00-d740-4bef-a9a5-de9cebdc9bde" providerId="AD" clId="Web-{D8FD0085-8727-75F8-848D-12A459A5B171}" dt="2020-07-28T04:33:59.378" v="19" actId="20577"/>
          <ac:spMkLst>
            <pc:docMk/>
            <pc:sldMk cId="362884942" sldId="1482"/>
            <ac:spMk id="3" creationId="{925CCEDB-B1C1-4B7D-975C-C40D18546C50}"/>
          </ac:spMkLst>
        </pc:spChg>
      </pc:sldChg>
    </pc:docChg>
  </pc:docChgLst>
  <pc:docChgLst>
    <pc:chgData name="An Nguyen Xuan" userId="S::an.nguyen.xuan@preciofishbone.se::a03a8d89-3005-4065-bfc8-ab3f722e247e" providerId="AD" clId="Web-{2541E5C3-4CC9-4006-A9C4-B5CDA2935B3C}"/>
    <pc:docChg chg="modSld">
      <pc:chgData name="An Nguyen Xuan" userId="S::an.nguyen.xuan@preciofishbone.se::a03a8d89-3005-4065-bfc8-ab3f722e247e" providerId="AD" clId="Web-{2541E5C3-4CC9-4006-A9C4-B5CDA2935B3C}" dt="2020-08-11T06:41:14.758" v="1"/>
      <pc:docMkLst>
        <pc:docMk/>
      </pc:docMkLst>
      <pc:sldChg chg="addSp delSp">
        <pc:chgData name="An Nguyen Xuan" userId="S::an.nguyen.xuan@preciofishbone.se::a03a8d89-3005-4065-bfc8-ab3f722e247e" providerId="AD" clId="Web-{2541E5C3-4CC9-4006-A9C4-B5CDA2935B3C}" dt="2020-08-11T06:41:14.758" v="1"/>
        <pc:sldMkLst>
          <pc:docMk/>
          <pc:sldMk cId="233020254" sldId="1476"/>
        </pc:sldMkLst>
        <pc:picChg chg="add del">
          <ac:chgData name="An Nguyen Xuan" userId="S::an.nguyen.xuan@preciofishbone.se::a03a8d89-3005-4065-bfc8-ab3f722e247e" providerId="AD" clId="Web-{2541E5C3-4CC9-4006-A9C4-B5CDA2935B3C}" dt="2020-08-11T06:41:14.758" v="1"/>
          <ac:picMkLst>
            <pc:docMk/>
            <pc:sldMk cId="233020254" sldId="1476"/>
            <ac:picMk id="7" creationId="{936521CF-B7A0-433D-8E60-266DDD7C2CC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FC6F14-0C88-4982-8CF2-0F8F2C95737C}" type="datetimeFigureOut">
              <a:rPr lang="sv-SE" smtClean="0"/>
              <a:t>2020-08-10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0EF7FB-4F20-4CE4-AD4D-FFE5CCF93AE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4771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5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Discussion question – asking trainees to see what they understand about HTML &amp; CSS.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9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625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  <p:sp>
        <p:nvSpPr>
          <p:cNvPr id="4" name="Rubrik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1674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996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2967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867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211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9319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0879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, rubrik, brödtext - grå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609602"/>
            <a:ext cx="1097280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733" y="355601"/>
            <a:ext cx="10972800" cy="2539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1pPr>
            <a:lvl2pPr marL="4572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2pPr>
            <a:lvl3pPr marL="9144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3pPr>
            <a:lvl4pPr marL="13716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4pPr>
            <a:lvl5pPr marL="18288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21733" y="2070101"/>
            <a:ext cx="7112000" cy="2895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018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, rubrik, brödtext - grö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609602"/>
            <a:ext cx="10972800" cy="1143000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3" y="2070101"/>
            <a:ext cx="7112000" cy="2895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  <a:lvl2pPr marL="457200" indent="0">
              <a:buNone/>
              <a:defRPr sz="1800" b="1">
                <a:solidFill>
                  <a:schemeClr val="bg1"/>
                </a:solidFill>
              </a:defRPr>
            </a:lvl2pPr>
            <a:lvl3pPr marL="914400" indent="0">
              <a:buNone/>
              <a:defRPr sz="1800" b="1">
                <a:solidFill>
                  <a:schemeClr val="bg1"/>
                </a:solidFill>
              </a:defRPr>
            </a:lvl3pPr>
            <a:lvl4pPr marL="1371600" indent="0">
              <a:buNone/>
              <a:defRPr sz="1800" b="1">
                <a:solidFill>
                  <a:schemeClr val="bg1"/>
                </a:solidFill>
              </a:defRPr>
            </a:lvl4pPr>
            <a:lvl5pPr marL="1828800" indent="0">
              <a:buNone/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321733" y="355601"/>
            <a:ext cx="10972800" cy="25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1pPr>
            <a:lvl2pPr marL="4572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2pPr>
            <a:lvl3pPr marL="9144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3pPr>
            <a:lvl4pPr marL="13716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4pPr>
            <a:lvl5pPr marL="1828800" indent="0">
              <a:buFontTx/>
              <a:buNone/>
              <a:defRPr sz="1100" b="1" i="0" cap="all">
                <a:solidFill>
                  <a:schemeClr val="bg1"/>
                </a:solidFill>
                <a:latin typeface="Arial Narrow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1557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812524" y="6260684"/>
            <a:ext cx="1040904" cy="4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1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844" r:id="rId5"/>
    <p:sldLayoutId id="2147483848" r:id="rId6"/>
    <p:sldLayoutId id="2147483862" r:id="rId7"/>
    <p:sldLayoutId id="2147483863" r:id="rId8"/>
    <p:sldLayoutId id="2147483864" r:id="rId9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524" y="6268890"/>
            <a:ext cx="1037922" cy="3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91" r:id="rId3"/>
    <p:sldLayoutId id="2147483692" r:id="rId4"/>
    <p:sldLayoutId id="2147483754" r:id="rId5"/>
    <p:sldLayoutId id="2147483768" r:id="rId6"/>
    <p:sldLayoutId id="2147483865" r:id="rId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css_functions.asp" TargetMode="External"/><Relationship Id="rId7" Type="http://schemas.openxmlformats.org/officeDocument/2006/relationships/hyperlink" Target="https://getbootstrap.com/docs/4.5/layout/overview/#responsive-breakpoints" TargetMode="External"/><Relationship Id="rId2" Type="http://schemas.openxmlformats.org/officeDocument/2006/relationships/hyperlink" Target="https://www.w3schools.com/cssref/css_selectors.asp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etbootstrap.com/docs/4.5/layout/grid/" TargetMode="External"/><Relationship Id="rId5" Type="http://schemas.openxmlformats.org/officeDocument/2006/relationships/hyperlink" Target="https://getbootstrap.com/docs/4.5/getting-started/introduction/" TargetMode="External"/><Relationship Id="rId4" Type="http://schemas.openxmlformats.org/officeDocument/2006/relationships/hyperlink" Target="https://www.w3schools.com/cssref/css_units.asp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sass-lang.com/documentation" TargetMode="Externa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eciofishbone-training/training-project-template" TargetMode="Externa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Getting_started_with_the_web/CSS_basics" TargetMode="External"/><Relationship Id="rId2" Type="http://schemas.openxmlformats.org/officeDocument/2006/relationships/hyperlink" Target="https://www.w3schools.com/css/default.asp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www.tothenew.com/blog/10-best-practices-in-css/" TargetMode="External"/><Relationship Id="rId5" Type="http://schemas.openxmlformats.org/officeDocument/2006/relationships/hyperlink" Target="https://css-tricks.com/" TargetMode="External"/><Relationship Id="rId4" Type="http://schemas.openxmlformats.org/officeDocument/2006/relationships/hyperlink" Target="https://tutorialzine.com/2016/08/20-protips-for-writing-modern-cs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https:/seekbrevity.com/semantic-markup-important-web-design/" TargetMode="External"/><Relationship Id="rId2" Type="http://schemas.openxmlformats.org/officeDocument/2006/relationships/hyperlink" Target="https://www.w3schools.com/html/default.asp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css-tricks.com/examples/CleanCode/Beautiful-HTML.p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35" y="2133155"/>
            <a:ext cx="6889175" cy="26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8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CE3B-A3D9-4706-946A-3BBD09C36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7FA75F-538B-4D0C-B844-D10863312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831713"/>
            <a:ext cx="8496300" cy="1066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6E003-4A61-4570-BAB9-1B4D59919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632704"/>
            <a:ext cx="5781675" cy="1771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550AB5-17D3-40F2-840D-1CCDCA633552}"/>
              </a:ext>
            </a:extLst>
          </p:cNvPr>
          <p:cNvSpPr txBox="1"/>
          <p:nvPr/>
        </p:nvSpPr>
        <p:spPr>
          <a:xfrm>
            <a:off x="914400" y="1233785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Media syntax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083D2-2D52-4C6F-A1F4-A221CD0E240F}"/>
              </a:ext>
            </a:extLst>
          </p:cNvPr>
          <p:cNvSpPr txBox="1"/>
          <p:nvPr/>
        </p:nvSpPr>
        <p:spPr>
          <a:xfrm>
            <a:off x="914400" y="3171039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212189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4BA54-9B12-4C1B-941A-07A8020E5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 types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0D56BE-F941-4FBA-9A44-FAC05599BB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346864"/>
              </p:ext>
            </p:extLst>
          </p:nvPr>
        </p:nvGraphicFramePr>
        <p:xfrm>
          <a:off x="914400" y="1219200"/>
          <a:ext cx="103632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1122124712"/>
                    </a:ext>
                  </a:extLst>
                </a:gridCol>
                <a:gridCol w="7640320">
                  <a:extLst>
                    <a:ext uri="{9D8B030D-6E8A-4147-A177-3AD203B41FA5}">
                      <a16:colId xmlns:a16="http://schemas.microsoft.com/office/drawing/2014/main" val="3415924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224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Default. Used for all media type devices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028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for printers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323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screen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for computer screens, tablets, smart-phones etc.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7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speech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for </a:t>
                      </a:r>
                      <a:r>
                        <a:rPr lang="en-US" sz="2400" b="0" i="0" kern="120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screenreaders</a:t>
                      </a:r>
                      <a:r>
                        <a:rPr lang="en-US" sz="24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"reads" the page out loud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0925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8756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5123" y="909723"/>
            <a:ext cx="3336877" cy="817561"/>
          </a:xfrm>
        </p:spPr>
        <p:txBody>
          <a:bodyPr/>
          <a:lstStyle/>
          <a:p>
            <a:pPr>
              <a:spcAft>
                <a:spcPts val="750"/>
              </a:spcAft>
            </a:pPr>
            <a:r>
              <a:rPr lang="en-US" sz="2800">
                <a:solidFill>
                  <a:schemeClr val="tx1"/>
                </a:solidFill>
              </a:rPr>
              <a:t>Naming </a:t>
            </a:r>
            <a:br>
              <a:rPr lang="en-US" sz="2800">
                <a:solidFill>
                  <a:schemeClr val="tx1"/>
                </a:solidFill>
              </a:rPr>
            </a:br>
            <a:r>
              <a:rPr lang="en-US" sz="2800">
                <a:solidFill>
                  <a:schemeClr val="tx1"/>
                </a:solidFill>
              </a:rPr>
              <a:t>methodology</a:t>
            </a:r>
            <a:endParaRPr lang="en-US" sz="2800">
              <a:solidFill>
                <a:schemeClr val="tx1"/>
              </a:solidFill>
              <a:ea typeface="Open Sans Light"/>
              <a:cs typeface="Open Sans Ligh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2C80C00-3EAE-475C-8308-AC76D3FB3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55123" cy="422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94964E83-4C11-47A5-87F2-5F0B0C2F1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37006"/>
            <a:ext cx="8839200" cy="422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68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750"/>
              </a:spcAft>
            </a:pPr>
            <a:r>
              <a:rPr lang="en-US" sz="2800">
                <a:solidFill>
                  <a:schemeClr val="tx1"/>
                </a:solidFill>
              </a:rPr>
              <a:t>Responsive web design</a:t>
            </a:r>
            <a:endParaRPr lang="en-US" sz="2800">
              <a:solidFill>
                <a:schemeClr val="tx1"/>
              </a:solidFill>
              <a:ea typeface="Open Sans Light"/>
              <a:cs typeface="Open Sans Ligh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4400" y="1637503"/>
            <a:ext cx="10363200" cy="4523599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/>
              <a:t>Grid system</a:t>
            </a:r>
          </a:p>
          <a:p>
            <a:pPr marL="285750" indent="-285750"/>
            <a:r>
              <a:rPr lang="en-US"/>
              <a:t>Screen size: </a:t>
            </a:r>
            <a:r>
              <a:rPr lang="en-US" err="1"/>
              <a:t>xs</a:t>
            </a:r>
            <a:r>
              <a:rPr lang="en-US"/>
              <a:t>, </a:t>
            </a:r>
            <a:r>
              <a:rPr lang="en-US" err="1"/>
              <a:t>sm</a:t>
            </a:r>
            <a:r>
              <a:rPr lang="en-US"/>
              <a:t>, md, lg, xl</a:t>
            </a:r>
          </a:p>
          <a:p>
            <a:pPr marL="285750" indent="-285750"/>
            <a:r>
              <a:rPr lang="en-US"/>
              <a:t>Bootstrap framework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78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0AC00-7939-4354-BA88-FB2B25C21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Grid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1D6945-C38A-494E-9A72-1DD8DF39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2160"/>
            <a:ext cx="12192000" cy="567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27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743E53-5CE3-436D-A44E-D835C967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21FFC-D07E-48E5-A6F4-6B5831E49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6"/>
            <a:ext cx="12192000" cy="682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3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C40C8-E27C-4B60-AED2-6FF4DD8E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Responsive - screen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FF0F8-3BAF-4CA3-AB34-4BFDB6DD1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// </a:t>
            </a:r>
            <a:r>
              <a:rPr lang="en-US" err="1"/>
              <a:t>xs</a:t>
            </a:r>
            <a:r>
              <a:rPr lang="en-US"/>
              <a:t>: Extra small devices (portrait phones, less than 576px)</a:t>
            </a:r>
          </a:p>
          <a:p>
            <a:pPr marL="0" indent="0">
              <a:buNone/>
            </a:pPr>
            <a:r>
              <a:rPr lang="en-US"/>
              <a:t>// No media query since this is the default in Bootstrap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// </a:t>
            </a:r>
            <a:r>
              <a:rPr lang="en-US" err="1"/>
              <a:t>sm</a:t>
            </a:r>
            <a:r>
              <a:rPr lang="en-US"/>
              <a:t>: Small devices (landscape phones, 576px and up)</a:t>
            </a:r>
          </a:p>
          <a:p>
            <a:pPr marL="0" indent="0">
              <a:buNone/>
            </a:pPr>
            <a:r>
              <a:rPr lang="en-US"/>
              <a:t>@media (min-width: 576px) { ... }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// md: Medium devices (tablets, 768px and up)</a:t>
            </a:r>
          </a:p>
          <a:p>
            <a:pPr marL="0" indent="0">
              <a:buNone/>
            </a:pPr>
            <a:r>
              <a:rPr lang="en-US"/>
              <a:t>@media (min-width: 768px) { ... }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// lg: Large devices (desktops, 992px and up)</a:t>
            </a:r>
          </a:p>
          <a:p>
            <a:pPr marL="0" indent="0">
              <a:buNone/>
            </a:pPr>
            <a:r>
              <a:rPr lang="en-US"/>
              <a:t>@media (min-width: 992px) { ... }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// xl: Extra large devices (large desktops, 1200px and up)</a:t>
            </a:r>
          </a:p>
          <a:p>
            <a:pPr marL="0" indent="0">
              <a:buNone/>
            </a:pPr>
            <a:r>
              <a:rPr lang="en-US"/>
              <a:t>@media (min-width: 1200px) { ... }</a:t>
            </a:r>
          </a:p>
        </p:txBody>
      </p:sp>
    </p:spTree>
    <p:extLst>
      <p:ext uri="{BB962C8B-B14F-4D97-AF65-F5344CB8AC3E}">
        <p14:creationId xmlns:p14="http://schemas.microsoft.com/office/powerpoint/2010/main" val="1807271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6250-4C1E-4756-8D0E-13F914FB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CSS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066C0-81E9-4F16-90FA-94FB19D4F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CSS selectors: </a:t>
            </a:r>
            <a:r>
              <a:rPr lang="en-US">
                <a:hlinkClick r:id="rId2"/>
              </a:rPr>
              <a:t>https://www.w3schools.com/cssref/css_selectors.asp</a:t>
            </a:r>
            <a:endParaRPr lang="en-US"/>
          </a:p>
          <a:p>
            <a:r>
              <a:rPr lang="en-US"/>
              <a:t>CSS functions: </a:t>
            </a:r>
            <a:r>
              <a:rPr lang="en-US">
                <a:hlinkClick r:id="rId3"/>
              </a:rPr>
              <a:t>https://www.w3schools.com/cssref/css_functions.asp</a:t>
            </a:r>
            <a:endParaRPr lang="en-US"/>
          </a:p>
          <a:p>
            <a:r>
              <a:rPr lang="en-US"/>
              <a:t>CSS units: </a:t>
            </a:r>
            <a:r>
              <a:rPr lang="en-US">
                <a:hlinkClick r:id="rId4"/>
              </a:rPr>
              <a:t>https://www.w3schools.com/cssref/css_units.asp</a:t>
            </a:r>
            <a:endParaRPr lang="en-US"/>
          </a:p>
          <a:p>
            <a:r>
              <a:rPr lang="en-US"/>
              <a:t>Bootstrap framework: </a:t>
            </a:r>
            <a:r>
              <a:rPr lang="en-US">
                <a:hlinkClick r:id="rId5"/>
              </a:rPr>
              <a:t>https://getbootstrap.com/docs/4.5/getting-started/introduction/</a:t>
            </a:r>
            <a:endParaRPr lang="en-US"/>
          </a:p>
          <a:p>
            <a:r>
              <a:rPr lang="en-US"/>
              <a:t>Grid system: </a:t>
            </a:r>
            <a:r>
              <a:rPr lang="en-US">
                <a:hlinkClick r:id="rId6"/>
              </a:rPr>
              <a:t>https://getbootstrap.com/docs/4.5/layout/grid/</a:t>
            </a:r>
            <a:endParaRPr lang="en-US"/>
          </a:p>
          <a:p>
            <a:r>
              <a:rPr lang="en-US"/>
              <a:t>Screen sizes: </a:t>
            </a:r>
            <a:r>
              <a:rPr lang="en-US">
                <a:hlinkClick r:id="rId7"/>
              </a:rPr>
              <a:t>https://getbootstrap.com/docs/4.5/layout/overview/#responsive-breakpoints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11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750"/>
              </a:spcAft>
            </a:pPr>
            <a:r>
              <a:rPr lang="en-US" sz="2800">
                <a:solidFill>
                  <a:schemeClr val="tx1"/>
                </a:solidFill>
              </a:rPr>
              <a:t>SCSS</a:t>
            </a:r>
            <a:endParaRPr lang="en-US" sz="2800">
              <a:solidFill>
                <a:schemeClr val="tx1"/>
              </a:solidFill>
              <a:ea typeface="Open Sans Light"/>
              <a:cs typeface="Open Sans Ligh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4400" y="1637503"/>
            <a:ext cx="10363200" cy="4523599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/>
              <a:t>Introduce SCSS</a:t>
            </a:r>
          </a:p>
          <a:p>
            <a:pPr marL="516462" lvl="1" indent="-285750"/>
            <a:r>
              <a:rPr lang="en-US"/>
              <a:t>Variables</a:t>
            </a:r>
          </a:p>
          <a:p>
            <a:pPr marL="516462" lvl="1" indent="-285750"/>
            <a:r>
              <a:rPr lang="en-US"/>
              <a:t>Nesting</a:t>
            </a:r>
          </a:p>
          <a:p>
            <a:pPr marL="516462" lvl="1" indent="-285750"/>
            <a:r>
              <a:rPr lang="en-US" err="1"/>
              <a:t>Mixins</a:t>
            </a:r>
            <a:endParaRPr lang="en-US"/>
          </a:p>
          <a:p>
            <a:pPr marL="516462" lvl="1" indent="-285750"/>
            <a:r>
              <a:rPr lang="en-US"/>
              <a:t>Functions</a:t>
            </a:r>
          </a:p>
          <a:p>
            <a:pPr marL="285750" indent="-285750"/>
            <a:r>
              <a:rPr lang="en-US"/>
              <a:t>Why need to use SCSS? Advantage when using SCSS compare to CSS.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1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D5847-EDC6-4453-8288-6235F6A5F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SCSS variable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4F8900-2B07-41E2-8E32-BF1340EE5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800" y="1097522"/>
            <a:ext cx="8788400" cy="17468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119783-7847-4F07-89C6-F21A5BC6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2844396"/>
            <a:ext cx="8788400" cy="38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18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/>
          <p:nvPr/>
        </p:nvSpPr>
        <p:spPr>
          <a:xfrm>
            <a:off x="954323" y="-369125"/>
            <a:ext cx="5508612" cy="7594981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tIns="914400" rIns="274320" bIns="274320" rtlCol="0" anchor="t" anchorCtr="0"/>
          <a:lstStyle/>
          <a:p>
            <a:pPr>
              <a:lnSpc>
                <a:spcPct val="89000"/>
              </a:lnSpc>
              <a:spcAft>
                <a:spcPts val="700"/>
              </a:spcAft>
            </a:pPr>
            <a:r>
              <a:rPr lang="en-US" sz="3200">
                <a:solidFill>
                  <a:srgbClr val="FFFFFF"/>
                </a:solidFill>
              </a:rPr>
              <a:t>Agenda</a:t>
            </a:r>
          </a:p>
          <a:p>
            <a:pPr marL="213995" indent="-213995">
              <a:spcAft>
                <a:spcPts val="750"/>
              </a:spcAft>
              <a:buFont typeface="Arial" panose="020B0604020202020204" pitchFamily="34" charset="0"/>
              <a:buChar char="•"/>
            </a:pPr>
            <a:endParaRPr lang="sv-SE" sz="1600">
              <a:solidFill>
                <a:schemeClr val="tx1"/>
              </a:solidFill>
              <a:ea typeface="Open Sans Light"/>
              <a:cs typeface="Open Sans Light"/>
            </a:endParaRPr>
          </a:p>
          <a:p>
            <a:pPr marL="213995" indent="-213995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About HTML, CSS</a:t>
            </a:r>
          </a:p>
          <a:p>
            <a:pPr marL="213995" indent="-213995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ea typeface="Open Sans Light"/>
                <a:cs typeface="Open Sans Light"/>
              </a:rPr>
              <a:t>CSS naming methodology</a:t>
            </a:r>
          </a:p>
          <a:p>
            <a:pPr marL="213995" indent="-213995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Responsive web design</a:t>
            </a:r>
          </a:p>
          <a:p>
            <a:pPr marL="213995" indent="-213995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SCSS introduction</a:t>
            </a:r>
          </a:p>
          <a:p>
            <a:pPr marL="213995" indent="-213995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ea typeface="Open Sans Light"/>
                <a:cs typeface="Open Sans Light"/>
              </a:rPr>
              <a:t>Tools and Others</a:t>
            </a:r>
          </a:p>
          <a:p>
            <a:pPr marL="213995" indent="-213995"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  <a:ea typeface="Open Sans Light"/>
                <a:cs typeface="Open Sans Light"/>
              </a:rPr>
              <a:t>Assignment</a:t>
            </a:r>
          </a:p>
        </p:txBody>
      </p:sp>
    </p:spTree>
    <p:extLst>
      <p:ext uri="{BB962C8B-B14F-4D97-AF65-F5344CB8AC3E}">
        <p14:creationId xmlns:p14="http://schemas.microsoft.com/office/powerpoint/2010/main" val="35418799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43FF-D8BF-4C72-A71F-6ABDC226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SCSS nesting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B1AF11-DBC6-460C-BDE2-9DE5E95A4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488734"/>
            <a:ext cx="10363200" cy="4088495"/>
          </a:xfrm>
        </p:spPr>
      </p:pic>
    </p:spTree>
    <p:extLst>
      <p:ext uri="{BB962C8B-B14F-4D97-AF65-F5344CB8AC3E}">
        <p14:creationId xmlns:p14="http://schemas.microsoft.com/office/powerpoint/2010/main" val="510897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40321-C302-43B0-8839-03F1E0A5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SCSS selector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62BABA-FCAC-4C55-8AFE-784340ADD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833" y="1219200"/>
            <a:ext cx="9630333" cy="4627563"/>
          </a:xfrm>
        </p:spPr>
      </p:pic>
    </p:spTree>
    <p:extLst>
      <p:ext uri="{BB962C8B-B14F-4D97-AF65-F5344CB8AC3E}">
        <p14:creationId xmlns:p14="http://schemas.microsoft.com/office/powerpoint/2010/main" val="3247343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B348-4A2C-423A-A9F9-369919EB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SCSS </a:t>
            </a:r>
            <a:r>
              <a:rPr lang="en-US" err="1"/>
              <a:t>mixins</a:t>
            </a: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80707-F246-454A-9FC7-D89004165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034347"/>
            <a:ext cx="10363200" cy="2997269"/>
          </a:xfrm>
        </p:spPr>
      </p:pic>
    </p:spTree>
    <p:extLst>
      <p:ext uri="{BB962C8B-B14F-4D97-AF65-F5344CB8AC3E}">
        <p14:creationId xmlns:p14="http://schemas.microsoft.com/office/powerpoint/2010/main" val="1914408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FDF06-52D8-4B51-B891-80D765B1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SCSS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C28236-4D6C-4516-8A4D-FB16FBC1B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812846"/>
            <a:ext cx="10363200" cy="3440271"/>
          </a:xfrm>
        </p:spPr>
      </p:pic>
    </p:spTree>
    <p:extLst>
      <p:ext uri="{BB962C8B-B14F-4D97-AF65-F5344CB8AC3E}">
        <p14:creationId xmlns:p14="http://schemas.microsoft.com/office/powerpoint/2010/main" val="3740675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DF62-1B00-4EF4-B6C1-11C49FDC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CE7DA-6AA0-4A2C-AA40-16C65696D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Sass document: </a:t>
            </a:r>
            <a:r>
              <a:rPr lang="en-US">
                <a:hlinkClick r:id="rId2"/>
              </a:rPr>
              <a:t>https://sass-lang.com/documentation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563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Tools and Others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4400" y="1637503"/>
            <a:ext cx="10049164" cy="4523599"/>
          </a:xfrm>
          <a:prstGeom prst="rect">
            <a:avLst/>
          </a:prstGeom>
        </p:spPr>
        <p:txBody>
          <a:bodyPr anchor="t"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/>
              <a:t>Visual Studio Code</a:t>
            </a:r>
          </a:p>
          <a:p>
            <a:pPr marL="285750" indent="-285750"/>
            <a:r>
              <a:rPr lang="en-US"/>
              <a:t>Visual Studio</a:t>
            </a:r>
          </a:p>
          <a:p>
            <a:pPr marL="285750" indent="-285750"/>
            <a:r>
              <a:rPr lang="en-US"/>
              <a:t>Support multiple browsers like Chrome, IE, Edge, Firefox</a:t>
            </a:r>
          </a:p>
          <a:p>
            <a:pPr marL="285750" indent="-285750"/>
            <a:r>
              <a:rPr lang="en-US"/>
              <a:t>GUI have to be as same as design</a:t>
            </a:r>
          </a:p>
          <a:p>
            <a:pPr marL="285750" indent="-285750"/>
            <a:r>
              <a:rPr lang="en-US">
                <a:ea typeface="Open Sans Light"/>
                <a:cs typeface="Open Sans Light"/>
              </a:rPr>
              <a:t>Training project template repository:</a:t>
            </a:r>
          </a:p>
          <a:p>
            <a:pPr marL="516890" lvl="1" indent="-285750"/>
            <a:r>
              <a:rPr lang="en-US" spc="-13">
                <a:ea typeface="+mn-lt"/>
                <a:cs typeface="+mn-lt"/>
                <a:hlinkClick r:id="rId2"/>
              </a:rPr>
              <a:t>https://github.com/preciofishbone-training/training-project-template</a:t>
            </a:r>
            <a:endParaRPr lang="en-US" spc="-13">
              <a:ea typeface="+mn-lt"/>
              <a:cs typeface="+mn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62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(Desktop)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68366" y="1637503"/>
            <a:ext cx="6795198" cy="4523599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050FDD-D0B4-4CFF-AC45-775FEB0BF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010" y="1188721"/>
            <a:ext cx="8787590" cy="45926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74377E-5D24-4085-91C3-E9A73D677046}"/>
              </a:ext>
            </a:extLst>
          </p:cNvPr>
          <p:cNvSpPr txBox="1"/>
          <p:nvPr/>
        </p:nvSpPr>
        <p:spPr>
          <a:xfrm>
            <a:off x="1220010" y="5781698"/>
            <a:ext cx="962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Using Bootstrap and SCSS to create a simple html page as the image</a:t>
            </a:r>
          </a:p>
        </p:txBody>
      </p:sp>
    </p:spTree>
    <p:extLst>
      <p:ext uri="{BB962C8B-B14F-4D97-AF65-F5344CB8AC3E}">
        <p14:creationId xmlns:p14="http://schemas.microsoft.com/office/powerpoint/2010/main" val="233020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 (Mobile)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168366" y="1637503"/>
            <a:ext cx="6795198" cy="4523599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endParaRPr lang="en-US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0A9EE-E4B7-4E0E-9DC8-6176E20F7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90" y="1130758"/>
            <a:ext cx="2405630" cy="5447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952A18-C189-40AF-A0D1-015EC8DCD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51929"/>
            <a:ext cx="4618120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2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 resources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916623" y="1637503"/>
            <a:ext cx="10046941" cy="4523599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https://www.w3schools.com/css/default.asp</a:t>
            </a:r>
            <a:endParaRPr lang="en-US"/>
          </a:p>
          <a:p>
            <a:pPr marL="285750" indent="-285750"/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https://developer.mozilla.org/en-US/docs/Learn/Getting_started_with_the_web/CSS_basics</a:t>
            </a:r>
            <a:endParaRPr lang="en-US"/>
          </a:p>
          <a:p>
            <a:pPr marL="285750" indent="-285750"/>
            <a:r>
              <a:rPr lang="en-US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https://tutorialzine.com/2016/08/20-protips-for-writing-modern-css</a:t>
            </a:r>
            <a:endParaRPr lang="en-US"/>
          </a:p>
          <a:p>
            <a:pPr marL="285750" indent="-285750"/>
            <a:r>
              <a:rPr lang="en-US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https://css-tricks.com/</a:t>
            </a:r>
            <a:endParaRPr lang="en-US"/>
          </a:p>
          <a:p>
            <a:pPr marL="285750" indent="-285750"/>
            <a:r>
              <a:rPr lang="en-US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https://www.tothenew.com/blog/10-best-practices-in-css/</a:t>
            </a:r>
            <a:endParaRPr lang="en-US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73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9265-C3B7-4355-83B5-A20110CBC9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HTML5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D7770-F43B-41BB-AD5F-6FBE6C5538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83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750"/>
              </a:spcAft>
            </a:pPr>
            <a:r>
              <a:rPr lang="en-US" sz="2800">
                <a:solidFill>
                  <a:schemeClr val="tx1"/>
                </a:solidFill>
              </a:rPr>
              <a:t>How do you understand about HTML &amp; CSS?</a:t>
            </a:r>
            <a:endParaRPr lang="en-US" sz="2800">
              <a:solidFill>
                <a:schemeClr val="tx1"/>
              </a:solidFill>
              <a:ea typeface="Open Sans Light"/>
              <a:cs typeface="Open Sans Ligh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326144" y="2177593"/>
            <a:ext cx="5637420" cy="398351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/>
              <a:t>HTML represents the content structure</a:t>
            </a:r>
          </a:p>
          <a:p>
            <a:pPr marL="0" indent="0">
              <a:buNone/>
            </a:pPr>
            <a:r>
              <a:rPr lang="en-US"/>
              <a:t>    For example: headings, paragraphs, or images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CSS represents the appearance of that content</a:t>
            </a:r>
          </a:p>
          <a:p>
            <a:pPr marL="0" indent="0">
              <a:buNone/>
            </a:pPr>
            <a:r>
              <a:rPr lang="en-US"/>
              <a:t>    For example: fonts or colors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  <p:pic>
        <p:nvPicPr>
          <p:cNvPr id="1026" name="Picture 2" descr="Image may contain: 1 person, smiling">
            <a:extLst>
              <a:ext uri="{FF2B5EF4-FFF2-40B4-BE49-F238E27FC236}">
                <a16:creationId xmlns:a16="http://schemas.microsoft.com/office/drawing/2014/main" id="{2CB5BE76-F289-48FF-A0E4-58B60559F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1" y="1424822"/>
            <a:ext cx="4109323" cy="372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64B30-0C6D-46C9-948F-553714061493}"/>
              </a:ext>
            </a:extLst>
          </p:cNvPr>
          <p:cNvSpPr txBox="1"/>
          <p:nvPr/>
        </p:nvSpPr>
        <p:spPr>
          <a:xfrm>
            <a:off x="1543646" y="5241303"/>
            <a:ext cx="3214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(Image source from </a:t>
            </a:r>
            <a:r>
              <a:rPr lang="en-US" sz="1200" err="1"/>
              <a:t>Codexier</a:t>
            </a:r>
            <a:r>
              <a:rPr lang="en-US" sz="12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7929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750"/>
              </a:spcAft>
            </a:pPr>
            <a:r>
              <a:rPr lang="en-US" sz="2800">
                <a:solidFill>
                  <a:schemeClr val="tx1"/>
                </a:solidFill>
              </a:rPr>
              <a:t>Common HTML tags</a:t>
            </a:r>
            <a:endParaRPr lang="en-US" sz="2800">
              <a:solidFill>
                <a:schemeClr val="tx1"/>
              </a:solidFill>
              <a:ea typeface="Open Sans Light"/>
              <a:cs typeface="Open Sans Ligh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259840" y="1637503"/>
            <a:ext cx="9703724" cy="4523599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/>
              <a:t>Basic HTML: </a:t>
            </a:r>
          </a:p>
          <a:p>
            <a:pPr marL="516462" lvl="1" indent="-285750"/>
            <a:r>
              <a:rPr lang="en-US"/>
              <a:t>Common layout elements: &lt;div&gt;, &lt;span,&gt; &lt;table&gt;, &lt;</a:t>
            </a:r>
            <a:r>
              <a:rPr lang="en-US" err="1"/>
              <a:t>thead</a:t>
            </a:r>
            <a:r>
              <a:rPr lang="en-US"/>
              <a:t>&gt;, &lt;</a:t>
            </a:r>
            <a:r>
              <a:rPr lang="en-US" err="1"/>
              <a:t>th</a:t>
            </a:r>
            <a:r>
              <a:rPr lang="en-US"/>
              <a:t>&gt;, &lt;</a:t>
            </a:r>
            <a:r>
              <a:rPr lang="en-US" err="1"/>
              <a:t>tbody</a:t>
            </a:r>
            <a:r>
              <a:rPr lang="en-US"/>
              <a:t>&gt;, &lt;tr&gt;, &lt;td&gt;, &lt;iframe&gt;</a:t>
            </a:r>
          </a:p>
          <a:p>
            <a:pPr marL="516462" lvl="1" indent="-285750"/>
            <a:r>
              <a:rPr lang="en-US"/>
              <a:t>Common form elements: &lt;form&gt;, &lt;label&gt;, &lt;input&gt;, &lt;select&gt;, &lt;option&gt;, &lt;</a:t>
            </a:r>
            <a:r>
              <a:rPr lang="en-US" err="1"/>
              <a:t>textarea</a:t>
            </a:r>
            <a:r>
              <a:rPr lang="en-US"/>
              <a:t>&gt;, &lt;button&gt;, &lt;</a:t>
            </a:r>
            <a:r>
              <a:rPr lang="en-US" err="1"/>
              <a:t>fieldset</a:t>
            </a:r>
            <a:r>
              <a:rPr lang="en-US"/>
              <a:t>&gt;, &lt;legend&gt;</a:t>
            </a:r>
          </a:p>
          <a:p>
            <a:pPr marL="516462" lvl="1" indent="-285750"/>
            <a:r>
              <a:rPr lang="en-US"/>
              <a:t>Common article elements: &lt;h1&gt; -&gt; &lt;h6&gt;, &lt;p&gt;, &lt;</a:t>
            </a:r>
            <a:r>
              <a:rPr lang="en-US" err="1"/>
              <a:t>img</a:t>
            </a:r>
            <a:r>
              <a:rPr lang="en-US"/>
              <a:t>&gt;, &lt;a&gt;, &lt;</a:t>
            </a:r>
            <a:r>
              <a:rPr lang="en-US" err="1"/>
              <a:t>br</a:t>
            </a:r>
            <a:r>
              <a:rPr lang="en-US"/>
              <a:t>&gt;, &lt;ul&gt;, &lt;li&gt;</a:t>
            </a:r>
          </a:p>
          <a:p>
            <a:pPr marL="285750" indent="-285750"/>
            <a:r>
              <a:rPr lang="en-US"/>
              <a:t>Use standard HTML tags and attributes in order to support web accessibility, SEO. Should avoid custom tags, custom attributes.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45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53547-63DB-4B4F-8A56-73DD4F1D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 layout elements</a:t>
            </a:r>
          </a:p>
        </p:txBody>
      </p:sp>
      <p:pic>
        <p:nvPicPr>
          <p:cNvPr id="1026" name="Picture 2" descr="HTML5 Semantic Elements">
            <a:extLst>
              <a:ext uri="{FF2B5EF4-FFF2-40B4-BE49-F238E27FC236}">
                <a16:creationId xmlns:a16="http://schemas.microsoft.com/office/drawing/2014/main" id="{7FCC3CD7-F389-48BB-935B-22C8CC4D4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00275"/>
            <a:ext cx="208597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4DD1D-E884-49CA-A0DC-5846AD3E194E}"/>
              </a:ext>
            </a:extLst>
          </p:cNvPr>
          <p:cNvSpPr txBox="1">
            <a:spLocks/>
          </p:cNvSpPr>
          <p:nvPr/>
        </p:nvSpPr>
        <p:spPr>
          <a:xfrm>
            <a:off x="3505200" y="1637503"/>
            <a:ext cx="7458364" cy="4417857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/>
              <a:t>&lt;header&gt; Defines a header for a document or a section</a:t>
            </a:r>
          </a:p>
          <a:p>
            <a:pPr marL="285750" indent="-285750"/>
            <a:r>
              <a:rPr lang="en-US"/>
              <a:t>&lt;nav&gt; Defines a set of navigation links</a:t>
            </a:r>
          </a:p>
          <a:p>
            <a:pPr marL="285750" indent="-285750"/>
            <a:r>
              <a:rPr lang="en-US"/>
              <a:t>&lt;section&gt; Defines a section in a document</a:t>
            </a:r>
          </a:p>
          <a:p>
            <a:pPr marL="285750" indent="-285750"/>
            <a:r>
              <a:rPr lang="en-US"/>
              <a:t>&lt;article&gt; Defines an independent, self-contained content</a:t>
            </a:r>
          </a:p>
          <a:p>
            <a:pPr marL="285750" indent="-285750"/>
            <a:r>
              <a:rPr lang="en-US"/>
              <a:t>&lt;aside&gt; Defines content aside from the content (like a sidebar)</a:t>
            </a:r>
          </a:p>
          <a:p>
            <a:pPr marL="285750" indent="-285750"/>
            <a:r>
              <a:rPr lang="en-US"/>
              <a:t>&lt;footer&gt; Defines a footer for a document or a section</a:t>
            </a:r>
          </a:p>
          <a:p>
            <a:pPr marL="285750" indent="-285750"/>
            <a:r>
              <a:rPr lang="en-US"/>
              <a:t>&lt;details&gt; Defines additional details that the user can open and close on demand</a:t>
            </a:r>
          </a:p>
          <a:p>
            <a:pPr marL="285750" indent="-285750"/>
            <a:r>
              <a:rPr lang="en-US"/>
              <a:t>&lt;summary&gt; Defines a heading for the &lt;details&gt; element</a:t>
            </a:r>
          </a:p>
        </p:txBody>
      </p:sp>
    </p:spTree>
    <p:extLst>
      <p:ext uri="{BB962C8B-B14F-4D97-AF65-F5344CB8AC3E}">
        <p14:creationId xmlns:p14="http://schemas.microsoft.com/office/powerpoint/2010/main" val="8197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C2A86-B405-4601-8373-3E96C043A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CCEDB-B1C1-4B7D-975C-C40D18546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7965" indent="-227965"/>
            <a:r>
              <a:rPr lang="en-US"/>
              <a:t>HTML document: </a:t>
            </a:r>
            <a:r>
              <a:rPr lang="en-US">
                <a:hlinkClick r:id="rId2"/>
              </a:rPr>
              <a:t>https://www.w3schools.com/html/default.asp</a:t>
            </a:r>
            <a:endParaRPr lang="en-US">
              <a:ea typeface="Open Sans Light"/>
              <a:cs typeface="Open Sans Light"/>
            </a:endParaRPr>
          </a:p>
          <a:p>
            <a:pPr marL="227965" indent="-227965"/>
            <a:r>
              <a:rPr lang="en-US">
                <a:ea typeface="+mn-lt"/>
                <a:cs typeface="+mn-lt"/>
                <a:hlinkClick r:id="rId3"/>
              </a:rPr>
              <a:t>https://seekbrevity.com/semantic-markup-important-web-design/</a:t>
            </a:r>
            <a:endParaRPr lang="en-US">
              <a:hlinkClick r:id="rId3"/>
            </a:endParaRPr>
          </a:p>
          <a:p>
            <a:pPr marL="227965" indent="-227965"/>
            <a:r>
              <a:rPr lang="en-US"/>
              <a:t>Best practice how to write beautiful HTML</a:t>
            </a:r>
            <a:endParaRPr lang="en-US">
              <a:ea typeface="Open Sans Light"/>
              <a:cs typeface="Open Sans Light"/>
            </a:endParaRPr>
          </a:p>
          <a:p>
            <a:pPr marL="459105" lvl="1" indent="-230505"/>
            <a:r>
              <a:rPr lang="en-US">
                <a:hlinkClick r:id="rId4"/>
              </a:rPr>
              <a:t>https://css-tricks.com/examples/CleanCode/Beautiful-HTML.png</a:t>
            </a:r>
            <a:endParaRPr lang="en-US">
              <a:ea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6288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30F501-D47F-4EF1-B1CA-21C77B6B6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CSS/SCSS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DD1B14C-11A6-4774-9909-81024DFFF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59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750"/>
              </a:spcAft>
            </a:pPr>
            <a:r>
              <a:rPr lang="en-US" sz="2800">
                <a:solidFill>
                  <a:schemeClr val="tx1"/>
                </a:solidFill>
              </a:rPr>
              <a:t>Common CSS rules</a:t>
            </a:r>
            <a:endParaRPr lang="en-US" sz="2800">
              <a:solidFill>
                <a:schemeClr val="tx1"/>
              </a:solidFill>
              <a:ea typeface="Open Sans Light"/>
              <a:cs typeface="Open Sans Light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05840" y="1637503"/>
            <a:ext cx="9957724" cy="4523599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/>
              <a:t>Selectors: #id, .class, :hover, etc.</a:t>
            </a:r>
          </a:p>
          <a:p>
            <a:pPr marL="285750" indent="-285750"/>
            <a:r>
              <a:rPr lang="en-US"/>
              <a:t>Functions: calc(), </a:t>
            </a:r>
            <a:r>
              <a:rPr lang="en-US" err="1"/>
              <a:t>rgb</a:t>
            </a:r>
            <a:r>
              <a:rPr lang="en-US"/>
              <a:t>(), </a:t>
            </a:r>
            <a:r>
              <a:rPr lang="en-US" err="1"/>
              <a:t>rgba</a:t>
            </a:r>
            <a:r>
              <a:rPr lang="en-US"/>
              <a:t>() </a:t>
            </a:r>
          </a:p>
          <a:p>
            <a:pPr marL="285750" indent="-285750"/>
            <a:r>
              <a:rPr lang="en-US"/>
              <a:t>Flexbox</a:t>
            </a:r>
          </a:p>
          <a:p>
            <a:pPr marL="285750" indent="-285750"/>
            <a:r>
              <a:rPr lang="en-US"/>
              <a:t>Alignment item in container</a:t>
            </a:r>
          </a:p>
          <a:p>
            <a:pPr marL="285750" indent="-285750"/>
            <a:r>
              <a:rPr lang="en-US"/>
              <a:t>Position</a:t>
            </a:r>
          </a:p>
          <a:p>
            <a:pPr marL="285750" indent="-285750"/>
            <a:r>
              <a:rPr lang="en-US"/>
              <a:t>Display</a:t>
            </a:r>
          </a:p>
          <a:p>
            <a:pPr marL="285750" indent="-285750"/>
            <a:r>
              <a:rPr lang="en-US"/>
              <a:t>Transition</a:t>
            </a:r>
          </a:p>
          <a:p>
            <a:pPr marL="285750" indent="-285750"/>
            <a:r>
              <a:rPr lang="en-US" err="1"/>
              <a:t>Tranform</a:t>
            </a:r>
            <a:endParaRPr lang="en-US"/>
          </a:p>
          <a:p>
            <a:pPr marL="285750" indent="-285750"/>
            <a:r>
              <a:rPr lang="en-US"/>
              <a:t>z-index</a:t>
            </a:r>
          </a:p>
          <a:p>
            <a:pPr marL="285750" indent="-285750"/>
            <a:r>
              <a:rPr lang="en-US"/>
              <a:t>Overflow</a:t>
            </a:r>
          </a:p>
          <a:p>
            <a:pPr marL="285750" indent="-285750"/>
            <a:endParaRPr lang="en-US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14400" y="933450"/>
            <a:ext cx="10363200" cy="406400"/>
          </a:xfrm>
          <a:prstGeom prst="rect">
            <a:avLst/>
          </a:prstGeom>
        </p:spPr>
        <p:txBody>
          <a:bodyPr/>
          <a:lstStyle>
            <a:lvl1pPr marL="2285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3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06" indent="-230712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00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494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089" indent="-228594" algn="l" defTabSz="121917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331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i9_Autumn Dark 2">
      <a:dk1>
        <a:srgbClr val="FFFFFF"/>
      </a:dk1>
      <a:lt1>
        <a:srgbClr val="2B2B2D"/>
      </a:lt1>
      <a:dk2>
        <a:srgbClr val="FF9700"/>
      </a:dk2>
      <a:lt2>
        <a:srgbClr val="FF7300"/>
      </a:lt2>
      <a:accent1>
        <a:srgbClr val="EA0038"/>
      </a:accent1>
      <a:accent2>
        <a:srgbClr val="F1001C"/>
      </a:accent2>
      <a:accent3>
        <a:srgbClr val="F70000"/>
      </a:accent3>
      <a:accent4>
        <a:srgbClr val="FB1E00"/>
      </a:accent4>
      <a:accent5>
        <a:srgbClr val="FF3C00"/>
      </a:accent5>
      <a:accent6>
        <a:srgbClr val="FF5800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i9_Autumn 2">
      <a:dk1>
        <a:srgbClr val="39393B"/>
      </a:dk1>
      <a:lt1>
        <a:srgbClr val="FFFFFF"/>
      </a:lt1>
      <a:dk2>
        <a:srgbClr val="FF9700"/>
      </a:dk2>
      <a:lt2>
        <a:srgbClr val="FF7300"/>
      </a:lt2>
      <a:accent1>
        <a:srgbClr val="EA0038"/>
      </a:accent1>
      <a:accent2>
        <a:srgbClr val="F1001C"/>
      </a:accent2>
      <a:accent3>
        <a:srgbClr val="F70000"/>
      </a:accent3>
      <a:accent4>
        <a:srgbClr val="FB1E00"/>
      </a:accent4>
      <a:accent5>
        <a:srgbClr val="FF3C00"/>
      </a:accent5>
      <a:accent6>
        <a:srgbClr val="FF5800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EF8DD98844B94498D9D45A11371AE6" ma:contentTypeVersion="16" ma:contentTypeDescription="Create a new document." ma:contentTypeScope="" ma:versionID="64e22776f7483998a627dce60907c814">
  <xsd:schema xmlns:xsd="http://www.w3.org/2001/XMLSchema" xmlns:xs="http://www.w3.org/2001/XMLSchema" xmlns:p="http://schemas.microsoft.com/office/2006/metadata/properties" xmlns:ns2="651c8f49-f1e4-4132-970d-b04ce0850078" xmlns:ns3="a8812285-15c5-4a22-ac77-7c3fbe599d32" targetNamespace="http://schemas.microsoft.com/office/2006/metadata/properties" ma:root="true" ma:fieldsID="9ec5c1bc365d2c6fb45eb972651e7907" ns2:_="" ns3:_="">
    <xsd:import namespace="651c8f49-f1e4-4132-970d-b04ce0850078"/>
    <xsd:import namespace="a8812285-15c5-4a22-ac77-7c3fbe599d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1c8f49-f1e4-4132-970d-b04ce08500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705e3a1-89dd-48fc-93f0-0d84cb5e51d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812285-15c5-4a22-ac77-7c3fbe599d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eca38aba-3c65-4597-8cd5-81d356b8a219}" ma:internalName="TaxCatchAll" ma:showField="CatchAllData" ma:web="a8812285-15c5-4a22-ac77-7c3fbe599d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8812285-15c5-4a22-ac77-7c3fbe599d32" xsi:nil="true"/>
    <lcf76f155ced4ddcb4097134ff3c332f xmlns="651c8f49-f1e4-4132-970d-b04ce085007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1ABDDD7-0F42-4BB0-A12C-8C527B4E8215}"/>
</file>

<file path=customXml/itemProps2.xml><?xml version="1.0" encoding="utf-8"?>
<ds:datastoreItem xmlns:ds="http://schemas.openxmlformats.org/officeDocument/2006/customXml" ds:itemID="{E58244D7-AAED-4F1C-96F7-936BF85EA4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724109-0391-4CFD-83FC-749EF3B8F51A}">
  <ds:schemaRefs>
    <ds:schemaRef ds:uri="1652428a-3346-40ca-b134-f4cbb84e1bb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28</Slides>
  <Notes>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Office Theme</vt:lpstr>
      <vt:lpstr>1_Office Theme</vt:lpstr>
      <vt:lpstr>PowerPoint Presentation</vt:lpstr>
      <vt:lpstr>PowerPoint Presentation</vt:lpstr>
      <vt:lpstr>HTML5</vt:lpstr>
      <vt:lpstr>How do you understand about HTML &amp; CSS?</vt:lpstr>
      <vt:lpstr>Common HTML tags</vt:lpstr>
      <vt:lpstr>Semantic layout elements</vt:lpstr>
      <vt:lpstr>References</vt:lpstr>
      <vt:lpstr>CSS/SCSS</vt:lpstr>
      <vt:lpstr>Common CSS rules</vt:lpstr>
      <vt:lpstr>Media</vt:lpstr>
      <vt:lpstr>Media types</vt:lpstr>
      <vt:lpstr>Naming  methodology</vt:lpstr>
      <vt:lpstr>Responsive web design</vt:lpstr>
      <vt:lpstr>Grid system</vt:lpstr>
      <vt:lpstr>PowerPoint Presentation</vt:lpstr>
      <vt:lpstr>Responsive - screen size</vt:lpstr>
      <vt:lpstr>CSS references</vt:lpstr>
      <vt:lpstr>SCSS</vt:lpstr>
      <vt:lpstr>SCSS variable</vt:lpstr>
      <vt:lpstr>SCSS nesting</vt:lpstr>
      <vt:lpstr>SCSS selector</vt:lpstr>
      <vt:lpstr>SCSS mixins</vt:lpstr>
      <vt:lpstr>SCSS function</vt:lpstr>
      <vt:lpstr>References</vt:lpstr>
      <vt:lpstr>Tools and Others</vt:lpstr>
      <vt:lpstr>Assignment (Desktop)</vt:lpstr>
      <vt:lpstr>Assignment (Mobile)</vt:lpstr>
      <vt:lpstr>Reference resources</vt:lpstr>
    </vt:vector>
  </TitlesOfParts>
  <Company>Precio Fishbone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 presentation</dc:title>
  <dc:creator>jerry.johansson@preciofishbone.se</dc:creator>
  <cp:revision>1</cp:revision>
  <dcterms:created xsi:type="dcterms:W3CDTF">2014-10-08T23:03:32Z</dcterms:created>
  <dcterms:modified xsi:type="dcterms:W3CDTF">2020-08-11T06:41:30Z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0x0101001CEF8DD98844B94498D9D45A11371AE6</vt:lpwstr>
  </property>
  <property fmtid="{D5CDD505-2E9C-101B-9397-08002B2CF9AE}" pid="3" name="TaxKeyword">
    <vt:lpwstr/>
  </property>
  <property fmtid="{D5CDD505-2E9C-101B-9397-08002B2CF9AE}" pid="4" name="Document type">
    <vt:lpwstr/>
  </property>
  <property fmtid="{D5CDD505-2E9C-101B-9397-08002B2CF9AE}" pid="5" name="MediaServiceImageTags">
    <vt:lpwstr/>
  </property>
</Properties>
</file>